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  <p:sldId id="256" r:id="rId9"/>
    <p:sldId id="257" r:id="rId10"/>
  </p:sldIdLst>
  <p:sldSz cx="18288000" cy="10287000"/>
  <p:notesSz cx="6858000" cy="9144000"/>
  <p:embeddedFontLst>
    <p:embeddedFont>
      <p:font typeface="Gazpacho Bold" pitchFamily="2" charset="0"/>
      <p:regular r:id="rId11"/>
      <p:bold r:id="rId12"/>
    </p:embeddedFont>
    <p:embeddedFont>
      <p:font typeface="Poppins" panose="00000500000000000000" pitchFamily="2" charset="0"/>
      <p:regular r:id="rId13"/>
    </p:embeddedFont>
    <p:embeddedFont>
      <p:font typeface="Poppins Bold" panose="00000800000000000000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1690D-BB9A-4FCC-929B-A0A3859F310F}" v="1" dt="2026-07-06T18:22:36.9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4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gan MacKinnon" userId="fc9b8adf-27cd-4b45-91bc-69eb9ebd6d13" providerId="ADAL" clId="{C8964C44-158A-4B11-9C9E-C029360465B7}"/>
    <pc:docChg chg="addSld delSld modSld sldOrd">
      <pc:chgData name="Morgan MacKinnon" userId="fc9b8adf-27cd-4b45-91bc-69eb9ebd6d13" providerId="ADAL" clId="{C8964C44-158A-4B11-9C9E-C029360465B7}" dt="2026-07-06T18:23:11.853" v="53" actId="20577"/>
      <pc:docMkLst>
        <pc:docMk/>
      </pc:docMkLst>
      <pc:sldChg chg="add del ord">
        <pc:chgData name="Morgan MacKinnon" userId="fc9b8adf-27cd-4b45-91bc-69eb9ebd6d13" providerId="ADAL" clId="{C8964C44-158A-4B11-9C9E-C029360465B7}" dt="2026-07-06T18:22:42.596" v="19"/>
        <pc:sldMkLst>
          <pc:docMk/>
          <pc:sldMk cId="0" sldId="256"/>
        </pc:sldMkLst>
      </pc:sldChg>
      <pc:sldChg chg="add del ord">
        <pc:chgData name="Morgan MacKinnon" userId="fc9b8adf-27cd-4b45-91bc-69eb9ebd6d13" providerId="ADAL" clId="{C8964C44-158A-4B11-9C9E-C029360465B7}" dt="2026-07-06T18:22:42.596" v="19"/>
        <pc:sldMkLst>
          <pc:docMk/>
          <pc:sldMk cId="0" sldId="257"/>
        </pc:sldMkLst>
      </pc:sldChg>
      <pc:sldChg chg="add del">
        <pc:chgData name="Morgan MacKinnon" userId="fc9b8adf-27cd-4b45-91bc-69eb9ebd6d13" providerId="ADAL" clId="{C8964C44-158A-4B11-9C9E-C029360465B7}" dt="2026-07-06T18:22:36.954" v="17"/>
        <pc:sldMkLst>
          <pc:docMk/>
          <pc:sldMk cId="0" sldId="258"/>
        </pc:sldMkLst>
      </pc:sldChg>
      <pc:sldChg chg="add del">
        <pc:chgData name="Morgan MacKinnon" userId="fc9b8adf-27cd-4b45-91bc-69eb9ebd6d13" providerId="ADAL" clId="{C8964C44-158A-4B11-9C9E-C029360465B7}" dt="2026-07-06T18:22:36.954" v="17"/>
        <pc:sldMkLst>
          <pc:docMk/>
          <pc:sldMk cId="0" sldId="259"/>
        </pc:sldMkLst>
      </pc:sldChg>
      <pc:sldChg chg="modSp add del mod">
        <pc:chgData name="Morgan MacKinnon" userId="fc9b8adf-27cd-4b45-91bc-69eb9ebd6d13" providerId="ADAL" clId="{C8964C44-158A-4B11-9C9E-C029360465B7}" dt="2026-07-06T18:22:36.954" v="17"/>
        <pc:sldMkLst>
          <pc:docMk/>
          <pc:sldMk cId="0" sldId="260"/>
        </pc:sldMkLst>
        <pc:spChg chg="mod">
          <ac:chgData name="Morgan MacKinnon" userId="fc9b8adf-27cd-4b45-91bc-69eb9ebd6d13" providerId="ADAL" clId="{C8964C44-158A-4B11-9C9E-C029360465B7}" dt="2026-06-29T12:00:33.277" v="15" actId="20577"/>
          <ac:spMkLst>
            <pc:docMk/>
            <pc:sldMk cId="0" sldId="260"/>
            <ac:spMk id="5" creationId="{00000000-0000-0000-0000-000000000000}"/>
          </ac:spMkLst>
        </pc:spChg>
      </pc:sldChg>
      <pc:sldChg chg="add del">
        <pc:chgData name="Morgan MacKinnon" userId="fc9b8adf-27cd-4b45-91bc-69eb9ebd6d13" providerId="ADAL" clId="{C8964C44-158A-4B11-9C9E-C029360465B7}" dt="2026-07-06T18:22:36.954" v="17"/>
        <pc:sldMkLst>
          <pc:docMk/>
          <pc:sldMk cId="0" sldId="261"/>
        </pc:sldMkLst>
      </pc:sldChg>
      <pc:sldChg chg="add del">
        <pc:chgData name="Morgan MacKinnon" userId="fc9b8adf-27cd-4b45-91bc-69eb9ebd6d13" providerId="ADAL" clId="{C8964C44-158A-4B11-9C9E-C029360465B7}" dt="2026-07-06T18:22:36.954" v="17"/>
        <pc:sldMkLst>
          <pc:docMk/>
          <pc:sldMk cId="0" sldId="262"/>
        </pc:sldMkLst>
      </pc:sldChg>
      <pc:sldChg chg="add del">
        <pc:chgData name="Morgan MacKinnon" userId="fc9b8adf-27cd-4b45-91bc-69eb9ebd6d13" providerId="ADAL" clId="{C8964C44-158A-4B11-9C9E-C029360465B7}" dt="2026-07-06T18:22:36.954" v="17"/>
        <pc:sldMkLst>
          <pc:docMk/>
          <pc:sldMk cId="0" sldId="263"/>
        </pc:sldMkLst>
      </pc:sldChg>
      <pc:sldChg chg="modSp mod">
        <pc:chgData name="Morgan MacKinnon" userId="fc9b8adf-27cd-4b45-91bc-69eb9ebd6d13" providerId="ADAL" clId="{C8964C44-158A-4B11-9C9E-C029360465B7}" dt="2026-07-06T18:23:11.853" v="53" actId="20577"/>
        <pc:sldMkLst>
          <pc:docMk/>
          <pc:sldMk cId="1330184205" sldId="264"/>
        </pc:sldMkLst>
        <pc:spChg chg="mod">
          <ac:chgData name="Morgan MacKinnon" userId="fc9b8adf-27cd-4b45-91bc-69eb9ebd6d13" providerId="ADAL" clId="{C8964C44-158A-4B11-9C9E-C029360465B7}" dt="2026-07-06T18:23:11.853" v="53" actId="20577"/>
          <ac:spMkLst>
            <pc:docMk/>
            <pc:sldMk cId="1330184205" sldId="264"/>
            <ac:spMk id="9" creationId="{FA40522D-6A90-8BD9-1B3B-ACA9F396AC3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F6B2A5A0-3D67-2F22-C302-9C1BF65D4BA0}"/>
              </a:ext>
            </a:extLst>
          </p:cNvPr>
          <p:cNvSpPr txBox="1"/>
          <p:nvPr/>
        </p:nvSpPr>
        <p:spPr>
          <a:xfrm>
            <a:off x="1469840" y="2591380"/>
            <a:ext cx="884634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FFFEFB"/>
                </a:solidFill>
                <a:latin typeface="Gazpacho Bold"/>
                <a:ea typeface="Gazpacho Bold"/>
                <a:cs typeface="Gazpacho Bold"/>
                <a:sym typeface="Gazpacho Bold"/>
              </a:rPr>
              <a:t>  </a:t>
            </a:r>
          </a:p>
          <a:p>
            <a:pPr algn="l">
              <a:lnSpc>
                <a:spcPts val="5819"/>
              </a:lnSpc>
            </a:pPr>
            <a:r>
              <a:rPr lang="en-US" sz="5999" b="1" dirty="0">
                <a:latin typeface="Gazpacho Bold"/>
                <a:ea typeface="Gazpacho Bold"/>
                <a:cs typeface="Gazpacho Bold"/>
                <a:sym typeface="Gazpacho Bold"/>
              </a:rPr>
              <a:t>Event Program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11FB97DE-9C7B-88E9-7512-104080D9C624}"/>
              </a:ext>
            </a:extLst>
          </p:cNvPr>
          <p:cNvSpPr txBox="1"/>
          <p:nvPr/>
        </p:nvSpPr>
        <p:spPr>
          <a:xfrm>
            <a:off x="1469840" y="2557284"/>
            <a:ext cx="9350560" cy="821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5"/>
              </a:lnSpc>
            </a:pPr>
            <a:r>
              <a:rPr lang="en-US" sz="6500" b="1" dirty="0">
                <a:latin typeface="Gazpacho Bold"/>
                <a:ea typeface="Gazpacho Bold"/>
                <a:cs typeface="Gazpacho Bold"/>
                <a:sym typeface="Gazpacho Bold"/>
              </a:rPr>
              <a:t>Halifax </a:t>
            </a:r>
            <a:r>
              <a:rPr lang="en-US" sz="6600" b="1" dirty="0">
                <a:latin typeface="Gazpacho Bold"/>
                <a:ea typeface="Gazpacho Bold"/>
                <a:cs typeface="Gazpacho Bold"/>
                <a:sym typeface="Gazpacho Bold"/>
              </a:rPr>
              <a:t>Sustainable </a:t>
            </a:r>
            <a:endParaRPr lang="en-US" sz="6500" b="1" dirty="0">
              <a:latin typeface="Gazpacho Bold"/>
              <a:ea typeface="Gazpacho Bold"/>
              <a:cs typeface="Gazpacho Bold"/>
              <a:sym typeface="Gazpacho Bold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AB1790B-B575-65B7-4270-FA2AB929D369}"/>
              </a:ext>
            </a:extLst>
          </p:cNvPr>
          <p:cNvSpPr txBox="1"/>
          <p:nvPr/>
        </p:nvSpPr>
        <p:spPr>
          <a:xfrm>
            <a:off x="1469840" y="1844221"/>
            <a:ext cx="7906434" cy="440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 dirty="0">
                <a:latin typeface="Poppins"/>
                <a:ea typeface="Poppins"/>
                <a:cs typeface="Poppins"/>
                <a:sym typeface="Poppins"/>
              </a:rPr>
              <a:t>POWERPOINT GRAPHICS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A40522D-6A90-8BD9-1B3B-ACA9F396AC39}"/>
              </a:ext>
            </a:extLst>
          </p:cNvPr>
          <p:cNvSpPr txBox="1"/>
          <p:nvPr/>
        </p:nvSpPr>
        <p:spPr>
          <a:xfrm>
            <a:off x="1539990" y="4691142"/>
            <a:ext cx="10499610" cy="2652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000" spc="89" dirty="0">
                <a:latin typeface="Poppins"/>
                <a:ea typeface="Poppins"/>
                <a:cs typeface="Poppins"/>
                <a:sym typeface="Poppins"/>
              </a:rPr>
              <a:t>There are two graphics designed for each Halifax Sustainable Event Category, the second of which is meant to be customized by you to include your specific sustainable initiatives. </a:t>
            </a:r>
          </a:p>
          <a:p>
            <a:pPr algn="l">
              <a:lnSpc>
                <a:spcPts val="3538"/>
              </a:lnSpc>
            </a:pPr>
            <a:endParaRPr lang="en-US" sz="2000" spc="89" dirty="0"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538"/>
              </a:lnSpc>
            </a:pPr>
            <a:r>
              <a:rPr lang="en-US" sz="2000" spc="89" dirty="0">
                <a:latin typeface="Poppins"/>
                <a:ea typeface="Poppins"/>
                <a:cs typeface="Poppins"/>
                <a:sym typeface="Poppins"/>
              </a:rPr>
              <a:t>Please only use graphics associated with </a:t>
            </a:r>
            <a:r>
              <a:rPr lang="en-US" sz="2000" spc="89">
                <a:latin typeface="Poppins"/>
                <a:ea typeface="Poppins"/>
                <a:cs typeface="Poppins"/>
                <a:sym typeface="Poppins"/>
              </a:rPr>
              <a:t>sustainable event categories </a:t>
            </a:r>
            <a:r>
              <a:rPr lang="en-US" sz="2000" spc="89" dirty="0">
                <a:latin typeface="Poppins"/>
                <a:ea typeface="Poppins"/>
                <a:cs typeface="Poppins"/>
                <a:sym typeface="Poppins"/>
              </a:rPr>
              <a:t>your event has been recognized for.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EFA525-2BBE-1A35-9407-02F6A25763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0" y="8384072"/>
            <a:ext cx="2282190" cy="107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84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85605"/>
            <a:ext cx="18752548" cy="10524868"/>
          </a:xfrm>
          <a:custGeom>
            <a:avLst/>
            <a:gdLst/>
            <a:ahLst/>
            <a:cxnLst/>
            <a:rect l="l" t="t" r="r" b="b"/>
            <a:pathLst>
              <a:path w="18752548" h="10524868">
                <a:moveTo>
                  <a:pt x="0" y="0"/>
                </a:moveTo>
                <a:lnTo>
                  <a:pt x="18752548" y="0"/>
                </a:lnTo>
                <a:lnTo>
                  <a:pt x="18752548" y="10524867"/>
                </a:lnTo>
                <a:lnTo>
                  <a:pt x="0" y="10524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574" r="-1657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11465602" y="2000927"/>
            <a:ext cx="5051168" cy="5014432"/>
          </a:xfrm>
          <a:custGeom>
            <a:avLst/>
            <a:gdLst/>
            <a:ahLst/>
            <a:cxnLst/>
            <a:rect l="l" t="t" r="r" b="b"/>
            <a:pathLst>
              <a:path w="5051168" h="5014432">
                <a:moveTo>
                  <a:pt x="0" y="0"/>
                </a:moveTo>
                <a:lnTo>
                  <a:pt x="5051168" y="0"/>
                </a:lnTo>
                <a:lnTo>
                  <a:pt x="5051168" y="5014432"/>
                </a:lnTo>
                <a:lnTo>
                  <a:pt x="0" y="5014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1469840" y="7243915"/>
            <a:ext cx="2251494" cy="1059385"/>
          </a:xfrm>
          <a:custGeom>
            <a:avLst/>
            <a:gdLst/>
            <a:ahLst/>
            <a:cxnLst/>
            <a:rect l="l" t="t" r="r" b="b"/>
            <a:pathLst>
              <a:path w="2251494" h="1059385">
                <a:moveTo>
                  <a:pt x="0" y="0"/>
                </a:moveTo>
                <a:lnTo>
                  <a:pt x="2251493" y="0"/>
                </a:lnTo>
                <a:lnTo>
                  <a:pt x="2251493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469840" y="2591380"/>
            <a:ext cx="884634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FFFEFB"/>
                </a:solidFill>
                <a:latin typeface="Gazpacho Bold"/>
                <a:ea typeface="Gazpacho Bold"/>
                <a:cs typeface="Gazpacho Bold"/>
                <a:sym typeface="Gazpacho Bold"/>
              </a:rPr>
              <a:t>  </a:t>
            </a:r>
          </a:p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ABE0E3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Event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9840" y="2557284"/>
            <a:ext cx="8046734" cy="856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6500" b="1">
                <a:solidFill>
                  <a:srgbClr val="ABE0E3"/>
                </a:solidFill>
                <a:latin typeface="Gazpacho Bold"/>
                <a:ea typeface="Gazpacho Bold"/>
                <a:cs typeface="Gazpacho Bold"/>
                <a:sym typeface="Gazpacho Bold"/>
              </a:rPr>
              <a:t>Halifax</a:t>
            </a:r>
          </a:p>
        </p:txBody>
      </p:sp>
      <p:sp>
        <p:nvSpPr>
          <p:cNvPr id="7" name="AutoShape 7"/>
          <p:cNvSpPr/>
          <p:nvPr/>
        </p:nvSpPr>
        <p:spPr>
          <a:xfrm>
            <a:off x="1469840" y="4513247"/>
            <a:ext cx="6983246" cy="0"/>
          </a:xfrm>
          <a:prstGeom prst="line">
            <a:avLst/>
          </a:prstGeom>
          <a:ln w="38100" cap="flat">
            <a:solidFill>
              <a:srgbClr val="ABE0E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1469840" y="5060829"/>
            <a:ext cx="7906434" cy="1811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demonstrated excellence in reducing environmental impact and supporting long-term planetary health. </a:t>
            </a:r>
          </a:p>
          <a:p>
            <a:pPr algn="l">
              <a:lnSpc>
                <a:spcPts val="3538"/>
              </a:lnSpc>
            </a:pPr>
            <a:endParaRPr lang="en-US" sz="2900" spc="8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69840" y="1844221"/>
            <a:ext cx="7906434" cy="46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RECOGNIZED AS 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85605"/>
            <a:ext cx="18752548" cy="10524868"/>
          </a:xfrm>
          <a:custGeom>
            <a:avLst/>
            <a:gdLst/>
            <a:ahLst/>
            <a:cxnLst/>
            <a:rect l="l" t="t" r="r" b="b"/>
            <a:pathLst>
              <a:path w="18752548" h="10524868">
                <a:moveTo>
                  <a:pt x="0" y="0"/>
                </a:moveTo>
                <a:lnTo>
                  <a:pt x="18752548" y="0"/>
                </a:lnTo>
                <a:lnTo>
                  <a:pt x="18752548" y="10524867"/>
                </a:lnTo>
                <a:lnTo>
                  <a:pt x="0" y="10524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574" r="-1657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435099" y="2113789"/>
            <a:ext cx="6576984" cy="147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60"/>
              </a:lnSpc>
              <a:spcBef>
                <a:spcPct val="0"/>
              </a:spcBef>
            </a:pPr>
            <a:r>
              <a:rPr lang="en-US" sz="5835" b="1" u="none" strike="noStrike">
                <a:solidFill>
                  <a:srgbClr val="ABE0E3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Initiatives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35099" y="4168807"/>
            <a:ext cx="11591929" cy="238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1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2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3</a:t>
            </a:r>
          </a:p>
          <a:p>
            <a:pPr algn="l">
              <a:lnSpc>
                <a:spcPts val="3904"/>
              </a:lnSpc>
            </a:pPr>
            <a:endParaRPr lang="en-US" sz="3200" spc="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917429" y="970480"/>
            <a:ext cx="3412501" cy="3387683"/>
          </a:xfrm>
          <a:custGeom>
            <a:avLst/>
            <a:gdLst/>
            <a:ahLst/>
            <a:cxnLst/>
            <a:rect l="l" t="t" r="r" b="b"/>
            <a:pathLst>
              <a:path w="3412501" h="3387683">
                <a:moveTo>
                  <a:pt x="0" y="0"/>
                </a:moveTo>
                <a:lnTo>
                  <a:pt x="3412501" y="0"/>
                </a:lnTo>
                <a:lnTo>
                  <a:pt x="3412501" y="3387682"/>
                </a:lnTo>
                <a:lnTo>
                  <a:pt x="0" y="3387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273" t="-179450" b="-284973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11502337" y="2000927"/>
            <a:ext cx="5014432" cy="5014432"/>
          </a:xfrm>
          <a:custGeom>
            <a:avLst/>
            <a:gdLst/>
            <a:ahLst/>
            <a:cxnLst/>
            <a:rect l="l" t="t" r="r" b="b"/>
            <a:pathLst>
              <a:path w="5014432" h="5014432">
                <a:moveTo>
                  <a:pt x="0" y="0"/>
                </a:moveTo>
                <a:lnTo>
                  <a:pt x="5014433" y="0"/>
                </a:lnTo>
                <a:lnTo>
                  <a:pt x="5014433" y="5014432"/>
                </a:lnTo>
                <a:lnTo>
                  <a:pt x="0" y="5014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1469840" y="6995624"/>
            <a:ext cx="2251494" cy="1059385"/>
          </a:xfrm>
          <a:custGeom>
            <a:avLst/>
            <a:gdLst/>
            <a:ahLst/>
            <a:cxnLst/>
            <a:rect l="l" t="t" r="r" b="b"/>
            <a:pathLst>
              <a:path w="2251494" h="1059385">
                <a:moveTo>
                  <a:pt x="0" y="0"/>
                </a:moveTo>
                <a:lnTo>
                  <a:pt x="2251493" y="0"/>
                </a:lnTo>
                <a:lnTo>
                  <a:pt x="2251493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1469840" y="4860089"/>
            <a:ext cx="7674160" cy="136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demonstrating an investment in the local economy by prioritizing local products, services, or talent.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9840" y="2591380"/>
            <a:ext cx="884634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96AB81"/>
                </a:solidFill>
                <a:latin typeface="Gazpacho Bold"/>
                <a:ea typeface="Gazpacho Bold"/>
                <a:cs typeface="Gazpacho Bold"/>
                <a:sym typeface="Gazpacho Bold"/>
              </a:rPr>
              <a:t>  </a:t>
            </a:r>
          </a:p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96AB81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Event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69840" y="2557284"/>
            <a:ext cx="8046734" cy="856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6500" b="1">
                <a:solidFill>
                  <a:srgbClr val="96AB81"/>
                </a:solidFill>
                <a:latin typeface="Gazpacho Bold"/>
                <a:ea typeface="Gazpacho Bold"/>
                <a:cs typeface="Gazpacho Bold"/>
                <a:sym typeface="Gazpacho Bold"/>
              </a:rPr>
              <a:t>Halifax</a:t>
            </a:r>
          </a:p>
        </p:txBody>
      </p:sp>
      <p:sp>
        <p:nvSpPr>
          <p:cNvPr id="8" name="AutoShape 8"/>
          <p:cNvSpPr/>
          <p:nvPr/>
        </p:nvSpPr>
        <p:spPr>
          <a:xfrm>
            <a:off x="1469840" y="4513247"/>
            <a:ext cx="6983246" cy="0"/>
          </a:xfrm>
          <a:prstGeom prst="line">
            <a:avLst/>
          </a:prstGeom>
          <a:ln w="38100" cap="flat">
            <a:solidFill>
              <a:srgbClr val="96AB8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Box 9"/>
          <p:cNvSpPr txBox="1"/>
          <p:nvPr/>
        </p:nvSpPr>
        <p:spPr>
          <a:xfrm>
            <a:off x="1469840" y="1844221"/>
            <a:ext cx="7906434" cy="46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RECOGNIZED AS 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273" t="-179450" b="-284973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435099" y="2113789"/>
            <a:ext cx="6576984" cy="147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60"/>
              </a:lnSpc>
              <a:spcBef>
                <a:spcPct val="0"/>
              </a:spcBef>
            </a:pPr>
            <a:r>
              <a:rPr lang="en-US" sz="5835" b="1" u="none" strike="noStrike">
                <a:solidFill>
                  <a:srgbClr val="96AB81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Initiatives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35099" y="4168807"/>
            <a:ext cx="11591929" cy="238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Initiative 1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Initiative 2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Initiative 3</a:t>
            </a:r>
          </a:p>
          <a:p>
            <a:pPr algn="l">
              <a:lnSpc>
                <a:spcPts val="3904"/>
              </a:lnSpc>
            </a:pPr>
            <a:endParaRPr lang="en-US" sz="3200" spc="99">
              <a:solidFill>
                <a:srgbClr val="54545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995368" y="1028700"/>
            <a:ext cx="3263932" cy="3263932"/>
          </a:xfrm>
          <a:custGeom>
            <a:avLst/>
            <a:gdLst/>
            <a:ahLst/>
            <a:cxnLst/>
            <a:rect l="l" t="t" r="r" b="b"/>
            <a:pathLst>
              <a:path w="3263932" h="3263932">
                <a:moveTo>
                  <a:pt x="0" y="0"/>
                </a:moveTo>
                <a:lnTo>
                  <a:pt x="3263932" y="0"/>
                </a:lnTo>
                <a:lnTo>
                  <a:pt x="3263932" y="3263932"/>
                </a:lnTo>
                <a:lnTo>
                  <a:pt x="0" y="3263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396" b="-10075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1469840" y="7357500"/>
            <a:ext cx="2251494" cy="1059385"/>
          </a:xfrm>
          <a:custGeom>
            <a:avLst/>
            <a:gdLst/>
            <a:ahLst/>
            <a:cxnLst/>
            <a:rect l="l" t="t" r="r" b="b"/>
            <a:pathLst>
              <a:path w="2251494" h="1059385">
                <a:moveTo>
                  <a:pt x="0" y="0"/>
                </a:moveTo>
                <a:lnTo>
                  <a:pt x="2251493" y="0"/>
                </a:lnTo>
                <a:lnTo>
                  <a:pt x="2251493" y="1059384"/>
                </a:lnTo>
                <a:lnTo>
                  <a:pt x="0" y="10593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AutoShape 4"/>
          <p:cNvSpPr/>
          <p:nvPr/>
        </p:nvSpPr>
        <p:spPr>
          <a:xfrm>
            <a:off x="1469840" y="4513247"/>
            <a:ext cx="6983246" cy="0"/>
          </a:xfrm>
          <a:prstGeom prst="line">
            <a:avLst/>
          </a:prstGeom>
          <a:ln w="38100" cap="flat">
            <a:solidFill>
              <a:srgbClr val="EBF6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Freeform 5"/>
          <p:cNvSpPr/>
          <p:nvPr/>
        </p:nvSpPr>
        <p:spPr>
          <a:xfrm>
            <a:off x="11794553" y="2092913"/>
            <a:ext cx="4923285" cy="4959353"/>
          </a:xfrm>
          <a:custGeom>
            <a:avLst/>
            <a:gdLst/>
            <a:ahLst/>
            <a:cxnLst/>
            <a:rect l="l" t="t" r="r" b="b"/>
            <a:pathLst>
              <a:path w="4923285" h="4959353">
                <a:moveTo>
                  <a:pt x="0" y="0"/>
                </a:moveTo>
                <a:lnTo>
                  <a:pt x="4923285" y="0"/>
                </a:lnTo>
                <a:lnTo>
                  <a:pt x="4923285" y="4959353"/>
                </a:lnTo>
                <a:lnTo>
                  <a:pt x="0" y="49593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469840" y="4860089"/>
            <a:ext cx="7674160" cy="1811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demonstrating support for organizations or initiatives that create social impact, deepen understanding, or strengthen local communities.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69840" y="2591380"/>
            <a:ext cx="884634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EBF6E9"/>
                </a:solidFill>
                <a:latin typeface="Gazpacho Bold"/>
                <a:ea typeface="Gazpacho Bold"/>
                <a:cs typeface="Gazpacho Bold"/>
                <a:sym typeface="Gazpacho Bold"/>
              </a:rPr>
              <a:t>  </a:t>
            </a:r>
          </a:p>
          <a:p>
            <a:pPr algn="l">
              <a:lnSpc>
                <a:spcPts val="5819"/>
              </a:lnSpc>
            </a:pPr>
            <a:r>
              <a:rPr lang="en-US" sz="5999" b="1" dirty="0">
                <a:solidFill>
                  <a:srgbClr val="EBF6E9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Event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69840" y="2557284"/>
            <a:ext cx="8046734" cy="856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6500" b="1">
                <a:solidFill>
                  <a:srgbClr val="EBF6E9"/>
                </a:solidFill>
                <a:latin typeface="Gazpacho Bold"/>
                <a:ea typeface="Gazpacho Bold"/>
                <a:cs typeface="Gazpacho Bold"/>
                <a:sym typeface="Gazpacho Bold"/>
              </a:rPr>
              <a:t>Halifax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69840" y="1844221"/>
            <a:ext cx="7906434" cy="46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RECOGNIZED AS 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0647" b="-9650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415075" y="2013668"/>
            <a:ext cx="6576984" cy="147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60"/>
              </a:lnSpc>
              <a:spcBef>
                <a:spcPct val="0"/>
              </a:spcBef>
            </a:pPr>
            <a:r>
              <a:rPr lang="en-US" sz="5835" b="1" u="none" strike="noStrike">
                <a:solidFill>
                  <a:srgbClr val="EBF6E9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Initiatives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15075" y="4068687"/>
            <a:ext cx="11591929" cy="238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EFB"/>
                </a:solidFill>
                <a:latin typeface="Poppins"/>
                <a:ea typeface="Poppins"/>
                <a:cs typeface="Poppins"/>
                <a:sym typeface="Poppins"/>
              </a:rPr>
              <a:t>Initiative 1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EFB"/>
                </a:solidFill>
                <a:latin typeface="Poppins"/>
                <a:ea typeface="Poppins"/>
                <a:cs typeface="Poppins"/>
                <a:sym typeface="Poppins"/>
              </a:rPr>
              <a:t>Initiative 2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EFB"/>
                </a:solidFill>
                <a:latin typeface="Poppins"/>
                <a:ea typeface="Poppins"/>
                <a:cs typeface="Poppins"/>
                <a:sym typeface="Poppins"/>
              </a:rPr>
              <a:t>Initiative 3</a:t>
            </a:r>
          </a:p>
          <a:p>
            <a:pPr algn="l">
              <a:lnSpc>
                <a:spcPts val="3904"/>
              </a:lnSpc>
            </a:pPr>
            <a:endParaRPr lang="en-US" sz="3200" spc="99">
              <a:solidFill>
                <a:srgbClr val="FFFEF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964093" y="1009377"/>
            <a:ext cx="3295207" cy="3319348"/>
          </a:xfrm>
          <a:custGeom>
            <a:avLst/>
            <a:gdLst/>
            <a:ahLst/>
            <a:cxnLst/>
            <a:rect l="l" t="t" r="r" b="b"/>
            <a:pathLst>
              <a:path w="3295207" h="3319348">
                <a:moveTo>
                  <a:pt x="0" y="0"/>
                </a:moveTo>
                <a:lnTo>
                  <a:pt x="3295207" y="0"/>
                </a:lnTo>
                <a:lnTo>
                  <a:pt x="3295207" y="3319347"/>
                </a:lnTo>
                <a:lnTo>
                  <a:pt x="0" y="3319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661" b="-8800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435099" y="1668932"/>
            <a:ext cx="7564806" cy="243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5"/>
              </a:lnSpc>
            </a:pPr>
            <a:r>
              <a:rPr lang="en-US" sz="6500" b="1" dirty="0">
                <a:solidFill>
                  <a:srgbClr val="00B0C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05"/>
              </a:lnSpc>
            </a:pPr>
            <a:r>
              <a:rPr lang="en-US" sz="6600" b="1" dirty="0">
                <a:solidFill>
                  <a:srgbClr val="AA382E"/>
                </a:solidFill>
                <a:latin typeface="Gazpacho Bold"/>
                <a:ea typeface="Gazpacho Bold"/>
                <a:cs typeface="Gazpacho Bold"/>
                <a:sym typeface="Gazpacho Bold"/>
              </a:rPr>
              <a:t>Premier Halifax </a:t>
            </a:r>
          </a:p>
          <a:p>
            <a:pPr algn="l">
              <a:lnSpc>
                <a:spcPts val="6305"/>
              </a:lnSpc>
            </a:pPr>
            <a:r>
              <a:rPr lang="en-US" sz="6600" b="1" dirty="0">
                <a:solidFill>
                  <a:srgbClr val="AA382E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Event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35099" y="5211708"/>
            <a:ext cx="8574476" cy="136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a demonstrated commitment to climate action, supporting local businesses, and creating positive community impact. </a:t>
            </a:r>
          </a:p>
        </p:txBody>
      </p:sp>
      <p:sp>
        <p:nvSpPr>
          <p:cNvPr id="5" name="Freeform 5"/>
          <p:cNvSpPr/>
          <p:nvPr/>
        </p:nvSpPr>
        <p:spPr>
          <a:xfrm>
            <a:off x="1435099" y="7214116"/>
            <a:ext cx="2251494" cy="1059385"/>
          </a:xfrm>
          <a:custGeom>
            <a:avLst/>
            <a:gdLst/>
            <a:ahLst/>
            <a:cxnLst/>
            <a:rect l="l" t="t" r="r" b="b"/>
            <a:pathLst>
              <a:path w="2251494" h="1059385">
                <a:moveTo>
                  <a:pt x="0" y="0"/>
                </a:moveTo>
                <a:lnTo>
                  <a:pt x="2251494" y="0"/>
                </a:lnTo>
                <a:lnTo>
                  <a:pt x="2251494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Freeform 6"/>
          <p:cNvSpPr/>
          <p:nvPr/>
        </p:nvSpPr>
        <p:spPr>
          <a:xfrm>
            <a:off x="11579751" y="2092913"/>
            <a:ext cx="4980291" cy="4980291"/>
          </a:xfrm>
          <a:custGeom>
            <a:avLst/>
            <a:gdLst/>
            <a:ahLst/>
            <a:cxnLst/>
            <a:rect l="l" t="t" r="r" b="b"/>
            <a:pathLst>
              <a:path w="4980291" h="4980291">
                <a:moveTo>
                  <a:pt x="0" y="0"/>
                </a:moveTo>
                <a:lnTo>
                  <a:pt x="4980291" y="0"/>
                </a:lnTo>
                <a:lnTo>
                  <a:pt x="4980291" y="4980291"/>
                </a:lnTo>
                <a:lnTo>
                  <a:pt x="0" y="4980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74" b="-27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7" name="AutoShape 7"/>
          <p:cNvSpPr/>
          <p:nvPr/>
        </p:nvSpPr>
        <p:spPr>
          <a:xfrm flipV="1">
            <a:off x="1469840" y="4583058"/>
            <a:ext cx="7674160" cy="0"/>
          </a:xfrm>
          <a:prstGeom prst="line">
            <a:avLst/>
          </a:prstGeom>
          <a:ln w="38100" cap="flat">
            <a:solidFill>
              <a:srgbClr val="AA382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1469840" y="1844221"/>
            <a:ext cx="7906434" cy="46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900" spc="8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RECOGNIZED AS 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661" b="-8800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435099" y="2113789"/>
            <a:ext cx="6576984" cy="147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60"/>
              </a:lnSpc>
              <a:spcBef>
                <a:spcPct val="0"/>
              </a:spcBef>
            </a:pPr>
            <a:r>
              <a:rPr lang="en-US" sz="5835" b="1" u="none" strike="noStrike">
                <a:solidFill>
                  <a:srgbClr val="AA382E"/>
                </a:solidFill>
                <a:latin typeface="Gazpacho Bold"/>
                <a:ea typeface="Gazpacho Bold"/>
                <a:cs typeface="Gazpacho Bold"/>
                <a:sym typeface="Gazpacho Bold"/>
              </a:rPr>
              <a:t>Sustainable Initiatives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35099" y="4168807"/>
            <a:ext cx="11591929" cy="238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1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2</a:t>
            </a:r>
          </a:p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spc="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Initiative 3</a:t>
            </a:r>
          </a:p>
          <a:p>
            <a:pPr algn="l">
              <a:lnSpc>
                <a:spcPts val="3904"/>
              </a:lnSpc>
            </a:pPr>
            <a:endParaRPr lang="en-US" sz="3200" spc="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988058" y="1060839"/>
            <a:ext cx="3271242" cy="3271242"/>
          </a:xfrm>
          <a:custGeom>
            <a:avLst/>
            <a:gdLst/>
            <a:ahLst/>
            <a:cxnLst/>
            <a:rect l="l" t="t" r="r" b="b"/>
            <a:pathLst>
              <a:path w="3271242" h="3271242">
                <a:moveTo>
                  <a:pt x="0" y="0"/>
                </a:moveTo>
                <a:lnTo>
                  <a:pt x="3271242" y="0"/>
                </a:lnTo>
                <a:lnTo>
                  <a:pt x="3271242" y="3271242"/>
                </a:lnTo>
                <a:lnTo>
                  <a:pt x="0" y="3271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74" b="-27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183</Words>
  <Application>Microsoft Office PowerPoint</Application>
  <PresentationFormat>Custom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Poppins Bold</vt:lpstr>
      <vt:lpstr>Arial</vt:lpstr>
      <vt:lpstr>Gazpacho Bold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 Badge PPT  &amp; Social Graphics</dc:title>
  <cp:lastModifiedBy>Morgan MacKinnon</cp:lastModifiedBy>
  <cp:revision>5</cp:revision>
  <dcterms:created xsi:type="dcterms:W3CDTF">2006-08-16T00:00:00Z</dcterms:created>
  <dcterms:modified xsi:type="dcterms:W3CDTF">2026-07-06T18:23:16Z</dcterms:modified>
  <dc:identifier>DAHKIK8fmho</dc:identifier>
</cp:coreProperties>
</file>